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64"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6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ACF1A1B0-862D-4909-A7DB-D8ADA062DFCA}" type="datetimeFigureOut">
              <a:rPr lang="en-US" dirty="0"/>
              <a:t>2/6/2023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vert="horz" lIns="45720" tIns="45720" rIns="45720" bIns="45720" rtlCol="0" anchor="ctr">
            <a:normAutofit/>
          </a:bodyPr>
          <a:lstStyle>
            <a:lvl1pPr>
              <a:defRPr lang="en-US"/>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156144-9CB7-4E3A-B87E-A382F9BE05EF}" type="datetimeFigureOut">
              <a:rPr lang="en-US" dirty="0"/>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43D55F-46AB-4791-9172-4FA8DD3A6A9C}" type="datetimeFigureOut">
              <a:rPr lang="en-US" dirty="0"/>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26881-8A08-449C-8D73-E5F201F814C1}" type="datetimeFigureOut">
              <a:rPr lang="en-US" dirty="0"/>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B5A5E-0C07-4E93-A112-D37B4D166B30}" type="datetimeFigureOut">
              <a:rPr lang="en-US" dirty="0"/>
              <a:t>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1F71C5-DC57-4358-A1EA-30C08AF6E3C5}"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7879"/>
            <a:ext cx="4480560" cy="731520"/>
          </a:xfrm>
        </p:spPr>
        <p:txBody>
          <a:bodyPr anchor="b">
            <a:normAutofit/>
          </a:bodyPr>
          <a:lstStyle>
            <a:lvl1pPr marL="0" indent="0">
              <a:spcBef>
                <a:spcPts val="0"/>
              </a:spcBef>
              <a:buNone/>
              <a:defRPr sz="2000" b="0">
                <a:solidFill>
                  <a:schemeClr val="tx1">
                    <a:lumMod val="6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3"/>
          </p:nvPr>
        </p:nvSpPr>
        <p:spPr>
          <a:xfrm>
            <a:off x="6126480" y="1717879"/>
            <a:ext cx="4480560" cy="731520"/>
          </a:xfrm>
        </p:spPr>
        <p:txBody>
          <a:bodyPr anchor="b">
            <a:normAutofit/>
          </a:bodyPr>
          <a:lstStyle>
            <a:lvl1pPr marL="0" indent="0">
              <a:spcBef>
                <a:spcPts val="0"/>
              </a:spcBef>
              <a:buFontTx/>
              <a:buNone/>
              <a:defRPr lang="en-US" sz="2000" b="0" kern="1200" spc="10" baseline="0" dirty="0">
                <a:solidFill>
                  <a:schemeClr val="tx1">
                    <a:lumMod val="65000"/>
                  </a:schemeClr>
                </a:solidFill>
                <a:latin typeface="+mn-lt"/>
                <a:ea typeface="+mn-ea"/>
                <a:cs typeface="+mn-cs"/>
              </a:defRPr>
            </a:lvl1pPr>
          </a:lstStyle>
          <a:p>
            <a:pPr lvl="0"/>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571DBA-DE60-4731-B773-47AAA185C143}" type="datetimeFigureOut">
              <a:rPr lang="en-US" dirty="0"/>
              <a:t>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4A628-C83B-4C66-83F4-1711CE3738FD}" type="datetimeFigureOut">
              <a:rPr lang="en-US" dirty="0"/>
              <a:t>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C1D73-9400-43CA-A37F-F9B7D00DE14C}"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tx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B7711-B905-4633-B4D7-6F3A49A2E7D9}" type="datetimeFigureOut">
              <a:rPr lang="en-US" dirty="0"/>
              <a:t>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89C235CF-BDA2-4E7E-8BBD-350479985E74}" type="datetimeFigureOut">
              <a:rPr lang="en-US" dirty="0"/>
              <a:pPr/>
              <a:t>2/6/2023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52"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ripcapital.com/en-in/resources/blog/bill-of-lading" TargetMode="External"/><Relationship Id="rId2" Type="http://schemas.openxmlformats.org/officeDocument/2006/relationships/hyperlink" Target="https://www.dripcapital.com/en-in/resources/blog/letter-of-credit-lc" TargetMode="External"/><Relationship Id="rId1" Type="http://schemas.openxmlformats.org/officeDocument/2006/relationships/slideLayout" Target="../slideLayouts/slideLayout1.xml"/><Relationship Id="rId4" Type="http://schemas.openxmlformats.org/officeDocument/2006/relationships/hyperlink" Target="https://www.dripcapital.com/en-in/resources/blog/what-is-shipping-bil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ripcapital.com/en-in/resources/blog/certificate-of-origin" TargetMode="External"/><Relationship Id="rId2" Type="http://schemas.openxmlformats.org/officeDocument/2006/relationships/hyperlink" Target="https://www.dripcapital.com/en-in/resources/blog/commercial-invoice-meaning-format" TargetMode="External"/><Relationship Id="rId1" Type="http://schemas.openxmlformats.org/officeDocument/2006/relationships/slideLayout" Target="../slideLayouts/slideLayout2.xml"/><Relationship Id="rId6" Type="http://schemas.openxmlformats.org/officeDocument/2006/relationships/hyperlink" Target="https://www.dripcapital.com/en-in/resources/blog/import-export-code-apply-online" TargetMode="External"/><Relationship Id="rId5" Type="http://schemas.openxmlformats.org/officeDocument/2006/relationships/hyperlink" Target="https://www.dripcapital.com/en-in/resources/blog/export-packing-list" TargetMode="External"/><Relationship Id="rId4" Type="http://schemas.openxmlformats.org/officeDocument/2006/relationships/hyperlink" Target="https://www.dripcapital.com/en-in/resources/blog/what-is-an-airway-bill-awb"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ripcapital.com/en-in/resources/blog/bill-of-exchang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798490" y="1906074"/>
            <a:ext cx="9778671" cy="3813434"/>
          </a:xfrm>
        </p:spPr>
        <p:txBody>
          <a:bodyPr/>
          <a:lstStyle/>
          <a:p>
            <a:r>
              <a:rPr lang="en-US" dirty="0" err="1" smtClean="0"/>
              <a:t>Dr.P.Ganesh</a:t>
            </a:r>
            <a:r>
              <a:rPr lang="en-US" dirty="0" smtClean="0"/>
              <a:t> </a:t>
            </a:r>
          </a:p>
          <a:p>
            <a:r>
              <a:rPr lang="en-US" dirty="0" err="1" smtClean="0"/>
              <a:t>Assistan</a:t>
            </a:r>
            <a:r>
              <a:rPr lang="en-US" dirty="0" smtClean="0"/>
              <a:t> Professor of Commerce </a:t>
            </a:r>
          </a:p>
          <a:p>
            <a:r>
              <a:rPr lang="en-US" dirty="0" smtClean="0"/>
              <a:t>Jamal Mohamed College</a:t>
            </a:r>
          </a:p>
          <a:p>
            <a:r>
              <a:rPr lang="en-US" dirty="0" err="1" smtClean="0"/>
              <a:t>Trichy</a:t>
            </a:r>
            <a:r>
              <a:rPr lang="en-US" dirty="0" smtClean="0"/>
              <a:t> - 20</a:t>
            </a:r>
            <a:endParaRPr lang="en-IN" dirty="0"/>
          </a:p>
        </p:txBody>
      </p:sp>
    </p:spTree>
    <p:extLst>
      <p:ext uri="{BB962C8B-B14F-4D97-AF65-F5344CB8AC3E}">
        <p14:creationId xmlns:p14="http://schemas.microsoft.com/office/powerpoint/2010/main" val="1054715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02276"/>
            <a:ext cx="9092485" cy="927279"/>
          </a:xfrm>
        </p:spPr>
        <p:txBody>
          <a:bodyPr>
            <a:normAutofit/>
          </a:bodyPr>
          <a:lstStyle/>
          <a:p>
            <a:r>
              <a:rPr lang="en-IN" sz="2800" b="1" u="sng" dirty="0"/>
              <a:t>Steps or Procedure for Post shipment finance:</a:t>
            </a:r>
            <a:r>
              <a:rPr lang="en-IN" sz="2800" dirty="0"/>
              <a:t/>
            </a:r>
            <a:br>
              <a:rPr lang="en-IN" sz="2800" dirty="0"/>
            </a:br>
            <a:endParaRPr lang="en-IN" sz="2800" dirty="0"/>
          </a:p>
        </p:txBody>
      </p:sp>
      <p:sp>
        <p:nvSpPr>
          <p:cNvPr id="3" name="Subtitle 2"/>
          <p:cNvSpPr>
            <a:spLocks noGrp="1"/>
          </p:cNvSpPr>
          <p:nvPr>
            <p:ph type="subTitle" idx="1"/>
          </p:nvPr>
        </p:nvSpPr>
        <p:spPr>
          <a:xfrm>
            <a:off x="914400" y="1906073"/>
            <a:ext cx="9456699" cy="4365937"/>
          </a:xfrm>
        </p:spPr>
        <p:txBody>
          <a:bodyPr>
            <a:normAutofit fontScale="92500" lnSpcReduction="10000"/>
          </a:bodyPr>
          <a:lstStyle/>
          <a:p>
            <a:r>
              <a:rPr lang="en-IN" b="1" u="sng" dirty="0"/>
              <a:t>Stage 1</a:t>
            </a:r>
            <a:r>
              <a:rPr lang="en-IN" b="1" u="sng" dirty="0" smtClean="0"/>
              <a:t>:</a:t>
            </a:r>
          </a:p>
          <a:p>
            <a:pPr algn="just"/>
            <a:r>
              <a:rPr lang="en-IN" b="1" dirty="0" smtClean="0"/>
              <a:t> </a:t>
            </a:r>
            <a:r>
              <a:rPr lang="en-IN" b="1" dirty="0">
                <a:solidFill>
                  <a:schemeClr val="tx1"/>
                </a:solidFill>
              </a:rPr>
              <a:t>Submission of all documents by the C&amp;F agent to the exporter</a:t>
            </a:r>
            <a:endParaRPr lang="en-IN" dirty="0">
              <a:solidFill>
                <a:schemeClr val="tx1"/>
              </a:solidFill>
            </a:endParaRPr>
          </a:p>
          <a:p>
            <a:pPr algn="just"/>
            <a:r>
              <a:rPr lang="en-IN" dirty="0">
                <a:solidFill>
                  <a:schemeClr val="tx1"/>
                </a:solidFill>
              </a:rPr>
              <a:t>As soon as the shipment of the goods takes place, the C&amp;F agent has to submit the following documents to the exporter:</a:t>
            </a:r>
          </a:p>
          <a:p>
            <a:pPr lvl="0" algn="just"/>
            <a:r>
              <a:rPr lang="en-IN" dirty="0">
                <a:solidFill>
                  <a:schemeClr val="tx1"/>
                </a:solidFill>
              </a:rPr>
              <a:t>The original </a:t>
            </a:r>
            <a:r>
              <a:rPr lang="en-IN" u="sng" dirty="0">
                <a:solidFill>
                  <a:schemeClr val="tx1"/>
                </a:solidFill>
                <a:hlinkClick r:id="rId2"/>
              </a:rPr>
              <a:t>Letter of Credit (LC)</a:t>
            </a:r>
            <a:r>
              <a:rPr lang="en-IN" dirty="0">
                <a:solidFill>
                  <a:schemeClr val="tx1"/>
                </a:solidFill>
              </a:rPr>
              <a:t>, export order, or contract</a:t>
            </a:r>
          </a:p>
          <a:p>
            <a:pPr lvl="0" algn="just"/>
            <a:r>
              <a:rPr lang="en-IN" dirty="0">
                <a:solidFill>
                  <a:schemeClr val="tx1"/>
                </a:solidFill>
              </a:rPr>
              <a:t>Copies of </a:t>
            </a:r>
            <a:r>
              <a:rPr lang="en-IN" u="sng" dirty="0">
                <a:solidFill>
                  <a:schemeClr val="tx1"/>
                </a:solidFill>
                <a:hlinkClick r:id="rId3"/>
              </a:rPr>
              <a:t>Bill of Lading</a:t>
            </a:r>
            <a:r>
              <a:rPr lang="en-IN" dirty="0">
                <a:solidFill>
                  <a:schemeClr val="tx1"/>
                </a:solidFill>
              </a:rPr>
              <a:t>, both negotiable and non-negotiable</a:t>
            </a:r>
          </a:p>
          <a:p>
            <a:pPr lvl="0" algn="just"/>
            <a:r>
              <a:rPr lang="en-IN" dirty="0">
                <a:solidFill>
                  <a:schemeClr val="tx1"/>
                </a:solidFill>
              </a:rPr>
              <a:t>Duplicate copy of the ARE-I form (Application for Removal of Excisable Goods for Export by Air/Sea/Post/Land).</a:t>
            </a:r>
          </a:p>
          <a:p>
            <a:pPr lvl="0" algn="just"/>
            <a:r>
              <a:rPr lang="en-IN" dirty="0">
                <a:solidFill>
                  <a:schemeClr val="tx1"/>
                </a:solidFill>
              </a:rPr>
              <a:t>Export Promotion copy of the </a:t>
            </a:r>
            <a:r>
              <a:rPr lang="en-IN" u="sng" dirty="0">
                <a:solidFill>
                  <a:schemeClr val="tx1"/>
                </a:solidFill>
                <a:hlinkClick r:id="rId4"/>
              </a:rPr>
              <a:t>Shipping Bill</a:t>
            </a:r>
            <a:endParaRPr lang="en-IN" dirty="0">
              <a:solidFill>
                <a:schemeClr val="tx1"/>
              </a:solidFill>
            </a:endParaRPr>
          </a:p>
          <a:p>
            <a:pPr lvl="0" algn="just"/>
            <a:r>
              <a:rPr lang="en-IN" dirty="0">
                <a:solidFill>
                  <a:schemeClr val="tx1"/>
                </a:solidFill>
              </a:rPr>
              <a:t>Drawback copy of the Shipping </a:t>
            </a:r>
            <a:r>
              <a:rPr lang="en-IN" dirty="0" smtClean="0">
                <a:solidFill>
                  <a:schemeClr val="tx1"/>
                </a:solidFill>
              </a:rPr>
              <a:t>Bill.</a:t>
            </a:r>
            <a:endParaRPr lang="en-IN" dirty="0">
              <a:solidFill>
                <a:schemeClr val="tx1"/>
              </a:solidFill>
            </a:endParaRPr>
          </a:p>
          <a:p>
            <a:endParaRPr lang="en-IN" dirty="0"/>
          </a:p>
        </p:txBody>
      </p:sp>
    </p:spTree>
    <p:extLst>
      <p:ext uri="{BB962C8B-B14F-4D97-AF65-F5344CB8AC3E}">
        <p14:creationId xmlns:p14="http://schemas.microsoft.com/office/powerpoint/2010/main" val="639022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8337" y="643944"/>
            <a:ext cx="10071279" cy="5576552"/>
          </a:xfrm>
        </p:spPr>
        <p:txBody>
          <a:bodyPr/>
          <a:lstStyle/>
          <a:p>
            <a:pPr marL="0" indent="0">
              <a:buNone/>
            </a:pPr>
            <a:r>
              <a:rPr lang="en-IN" b="1" dirty="0"/>
              <a:t>Stage 2: </a:t>
            </a:r>
            <a:endParaRPr lang="en-IN" b="1" dirty="0" smtClean="0"/>
          </a:p>
          <a:p>
            <a:pPr algn="just"/>
            <a:r>
              <a:rPr lang="en-IN" sz="2000" b="1" dirty="0" smtClean="0"/>
              <a:t>Sending </a:t>
            </a:r>
            <a:r>
              <a:rPr lang="en-IN" sz="2000" b="1" dirty="0"/>
              <a:t>information on the shipment of goods to the importer</a:t>
            </a:r>
            <a:endParaRPr lang="en-IN" sz="2000" dirty="0"/>
          </a:p>
          <a:p>
            <a:pPr algn="just"/>
            <a:r>
              <a:rPr lang="en-IN" sz="2400" dirty="0"/>
              <a:t>The exporter must provide the importer with all details of the shipment of the products so that it will be convenient for the latter to receive the goods promptly on arrival.</a:t>
            </a:r>
          </a:p>
          <a:p>
            <a:pPr algn="just"/>
            <a:r>
              <a:rPr lang="en-IN" sz="2400" dirty="0"/>
              <a:t>The details to be conveyed to the importer should generally be the date of shipment or transport, name of the vessel/flight number, vehicle details, or post details, and the name of the seaport or airport or border post, depending on the method of export.</a:t>
            </a:r>
          </a:p>
          <a:p>
            <a:pPr algn="just"/>
            <a:r>
              <a:rPr lang="en-IN" sz="2400" dirty="0"/>
              <a:t>The exporter should also send the importer a copy of the non-negotiable Bill of Lading.</a:t>
            </a:r>
          </a:p>
          <a:p>
            <a:pPr marL="0" indent="0" algn="just">
              <a:buNone/>
            </a:pPr>
            <a:endParaRPr lang="en-IN" sz="2400" dirty="0"/>
          </a:p>
        </p:txBody>
      </p:sp>
    </p:spTree>
    <p:extLst>
      <p:ext uri="{BB962C8B-B14F-4D97-AF65-F5344CB8AC3E}">
        <p14:creationId xmlns:p14="http://schemas.microsoft.com/office/powerpoint/2010/main" val="109452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428" y="553792"/>
            <a:ext cx="10238704" cy="5718219"/>
          </a:xfrm>
        </p:spPr>
        <p:txBody>
          <a:bodyPr/>
          <a:lstStyle/>
          <a:p>
            <a:pPr marL="0" indent="0">
              <a:buNone/>
            </a:pPr>
            <a:r>
              <a:rPr lang="en-IN" b="1" dirty="0"/>
              <a:t>Stage 3: </a:t>
            </a:r>
            <a:endParaRPr lang="en-IN" b="1" dirty="0" smtClean="0"/>
          </a:p>
          <a:p>
            <a:pPr algn="just"/>
            <a:r>
              <a:rPr lang="en-IN" sz="2400" b="1" dirty="0" smtClean="0"/>
              <a:t>Submission </a:t>
            </a:r>
            <a:r>
              <a:rPr lang="en-IN" sz="2400" b="1" dirty="0"/>
              <a:t>of documents to the exporter’s bank for receiving payment</a:t>
            </a:r>
            <a:endParaRPr lang="en-IN" sz="2400" dirty="0"/>
          </a:p>
          <a:p>
            <a:pPr algn="just"/>
            <a:r>
              <a:rPr lang="en-IN" sz="2400" dirty="0"/>
              <a:t>The next step for the exporter is to submit the relevant documents to the bank where they hold an account. This process is initiated to receive the payment from the importer’s bank account.</a:t>
            </a:r>
          </a:p>
          <a:p>
            <a:pPr algn="just"/>
            <a:r>
              <a:rPr lang="en-IN" sz="2400" dirty="0"/>
              <a:t>The documents required to be submitted to the bank for receiving the payment are often referred to as the ‘Negotiable Set of Documents’. The process initiated by the exporter’s bank with the importer’s bank after receiving the Negotiable Set of Documents is commonly called the ‘Negotiation of the Documents’.</a:t>
            </a:r>
          </a:p>
          <a:p>
            <a:pPr marL="0" indent="0">
              <a:buNone/>
            </a:pPr>
            <a:endParaRPr lang="en-IN" dirty="0"/>
          </a:p>
        </p:txBody>
      </p:sp>
    </p:spTree>
    <p:extLst>
      <p:ext uri="{BB962C8B-B14F-4D97-AF65-F5344CB8AC3E}">
        <p14:creationId xmlns:p14="http://schemas.microsoft.com/office/powerpoint/2010/main" val="160172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Stage : 3 </a:t>
            </a:r>
            <a:r>
              <a:rPr lang="en-US" sz="2000" dirty="0" err="1" smtClean="0"/>
              <a:t>contin</a:t>
            </a:r>
            <a:r>
              <a:rPr lang="en-US" sz="2000" dirty="0" smtClean="0"/>
              <a:t>…..</a:t>
            </a:r>
            <a:endParaRPr lang="en-IN" sz="2000" dirty="0"/>
          </a:p>
        </p:txBody>
      </p:sp>
      <p:sp>
        <p:nvSpPr>
          <p:cNvPr id="3" name="Content Placeholder 2"/>
          <p:cNvSpPr>
            <a:spLocks noGrp="1"/>
          </p:cNvSpPr>
          <p:nvPr>
            <p:ph idx="1"/>
          </p:nvPr>
        </p:nvSpPr>
        <p:spPr/>
        <p:txBody>
          <a:bodyPr>
            <a:normAutofit fontScale="77500" lnSpcReduction="20000"/>
          </a:bodyPr>
          <a:lstStyle/>
          <a:p>
            <a:pPr marL="0" indent="0">
              <a:buNone/>
            </a:pPr>
            <a:r>
              <a:rPr lang="en-IN" sz="2100" dirty="0"/>
              <a:t>The following documents are generally needed to be submitted to the exporter’s bank for initiating the process of payment realization:</a:t>
            </a:r>
          </a:p>
          <a:p>
            <a:pPr lvl="0"/>
            <a:r>
              <a:rPr lang="en-IN" sz="2100" u="sng" dirty="0">
                <a:hlinkClick r:id="rId2"/>
              </a:rPr>
              <a:t>Commercial Invoice</a:t>
            </a:r>
            <a:endParaRPr lang="en-IN" sz="2100" u="sng" dirty="0"/>
          </a:p>
          <a:p>
            <a:pPr lvl="0"/>
            <a:r>
              <a:rPr lang="en-IN" sz="2100" dirty="0"/>
              <a:t>Bill of Lading</a:t>
            </a:r>
          </a:p>
          <a:p>
            <a:pPr lvl="0"/>
            <a:r>
              <a:rPr lang="en-IN" sz="2100" dirty="0"/>
              <a:t>Consular Invoice</a:t>
            </a:r>
          </a:p>
          <a:p>
            <a:pPr lvl="0"/>
            <a:r>
              <a:rPr lang="en-IN" sz="2100" dirty="0">
                <a:hlinkClick r:id="rId3"/>
              </a:rPr>
              <a:t>Certificate of Origin</a:t>
            </a:r>
            <a:endParaRPr lang="en-IN" sz="2100" dirty="0"/>
          </a:p>
          <a:p>
            <a:pPr lvl="0"/>
            <a:r>
              <a:rPr lang="en-IN" sz="2100" dirty="0"/>
              <a:t>Dock Receipt or Warehouse Receipt or </a:t>
            </a:r>
            <a:r>
              <a:rPr lang="en-IN" sz="2100" dirty="0">
                <a:hlinkClick r:id="rId4"/>
              </a:rPr>
              <a:t>Airway Bill </a:t>
            </a:r>
            <a:r>
              <a:rPr lang="en-IN" sz="2100" dirty="0"/>
              <a:t>or Transport Bill</a:t>
            </a:r>
          </a:p>
          <a:p>
            <a:pPr lvl="0"/>
            <a:r>
              <a:rPr lang="en-IN" sz="2100" dirty="0"/>
              <a:t>Inspection Certificate</a:t>
            </a:r>
          </a:p>
          <a:p>
            <a:pPr lvl="0"/>
            <a:r>
              <a:rPr lang="en-IN" sz="2100" dirty="0"/>
              <a:t>Destination Statement</a:t>
            </a:r>
          </a:p>
          <a:p>
            <a:pPr lvl="0"/>
            <a:r>
              <a:rPr lang="en-IN" sz="2100" dirty="0"/>
              <a:t>Insurance Certificate</a:t>
            </a:r>
          </a:p>
          <a:p>
            <a:pPr lvl="0"/>
            <a:r>
              <a:rPr lang="en-IN" sz="2100" dirty="0">
                <a:hlinkClick r:id="rId5"/>
              </a:rPr>
              <a:t>Export Packing List</a:t>
            </a:r>
            <a:endParaRPr lang="en-IN" sz="2100" dirty="0"/>
          </a:p>
          <a:p>
            <a:pPr lvl="0"/>
            <a:r>
              <a:rPr lang="en-IN" sz="2100" dirty="0">
                <a:hlinkClick r:id="rId6"/>
              </a:rPr>
              <a:t>IEC Certificate</a:t>
            </a:r>
            <a:endParaRPr lang="en-IN" sz="2100" dirty="0"/>
          </a:p>
          <a:p>
            <a:pPr marL="0" indent="0">
              <a:buNone/>
            </a:pPr>
            <a:endParaRPr lang="en-IN" dirty="0"/>
          </a:p>
        </p:txBody>
      </p:sp>
    </p:spTree>
    <p:extLst>
      <p:ext uri="{BB962C8B-B14F-4D97-AF65-F5344CB8AC3E}">
        <p14:creationId xmlns:p14="http://schemas.microsoft.com/office/powerpoint/2010/main" val="253324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7583" y="759855"/>
            <a:ext cx="9659155" cy="5409126"/>
          </a:xfrm>
        </p:spPr>
        <p:txBody>
          <a:bodyPr>
            <a:normAutofit lnSpcReduction="10000"/>
          </a:bodyPr>
          <a:lstStyle/>
          <a:p>
            <a:pPr marL="0" indent="0">
              <a:buNone/>
            </a:pPr>
            <a:r>
              <a:rPr lang="en-IN" b="1" dirty="0"/>
              <a:t>Stage 4: </a:t>
            </a:r>
            <a:endParaRPr lang="en-IN" b="1" dirty="0" smtClean="0"/>
          </a:p>
          <a:p>
            <a:pPr algn="just"/>
            <a:r>
              <a:rPr lang="en-IN" b="1" dirty="0" smtClean="0"/>
              <a:t>Submission </a:t>
            </a:r>
            <a:r>
              <a:rPr lang="en-IN" b="1" dirty="0"/>
              <a:t>of covering letter</a:t>
            </a:r>
            <a:endParaRPr lang="en-IN" dirty="0"/>
          </a:p>
          <a:p>
            <a:pPr algn="just"/>
            <a:r>
              <a:rPr lang="en-IN" dirty="0"/>
              <a:t>For the convenience of the banking authorities, all the documents mentioned above should be submitted to the exporter’s bank with a covering letter that serializes the documents enclosed and specifies the purpose of their submission. This will significantly facilitate the process in </a:t>
            </a:r>
            <a:r>
              <a:rPr lang="en-IN" dirty="0" smtClean="0"/>
              <a:t>favour </a:t>
            </a:r>
            <a:r>
              <a:rPr lang="en-IN" dirty="0"/>
              <a:t>of the exporter.</a:t>
            </a:r>
          </a:p>
          <a:p>
            <a:pPr marL="0" indent="0">
              <a:buNone/>
            </a:pPr>
            <a:r>
              <a:rPr lang="en-IN" b="1" dirty="0"/>
              <a:t>Stage 5: </a:t>
            </a:r>
            <a:endParaRPr lang="en-IN" b="1" dirty="0" smtClean="0"/>
          </a:p>
          <a:p>
            <a:pPr algn="just"/>
            <a:r>
              <a:rPr lang="en-IN" b="1" dirty="0" smtClean="0"/>
              <a:t>Dispatch </a:t>
            </a:r>
            <a:r>
              <a:rPr lang="en-IN" b="1" dirty="0"/>
              <a:t>of documents by exporter’s bank to importer’s bank</a:t>
            </a:r>
          </a:p>
          <a:p>
            <a:pPr algn="just"/>
            <a:r>
              <a:rPr lang="en-IN" dirty="0"/>
              <a:t>As soon as the exporter submits the Negotiable Set of Documents to the bank, the process of Negotiation of the Documents commences.</a:t>
            </a:r>
          </a:p>
          <a:p>
            <a:pPr algn="just"/>
            <a:r>
              <a:rPr lang="en-IN" dirty="0"/>
              <a:t>The bank will first scrutinize all the documents submitted by the exporter. If the bank finds all the documents in order, it initiates the process of Negotiation of the Documents with the importer’s bank. This process will be conducted as per the terms and conditions of the LC of the importer.</a:t>
            </a:r>
          </a:p>
          <a:p>
            <a:pPr algn="just"/>
            <a:r>
              <a:rPr lang="en-IN" dirty="0"/>
              <a:t>The bank then issues a bank certificate and attested copy of the commercial invoice to the exporter.</a:t>
            </a:r>
          </a:p>
          <a:p>
            <a:pPr marL="0" indent="0">
              <a:buNone/>
            </a:pPr>
            <a:endParaRPr lang="en-IN" dirty="0"/>
          </a:p>
        </p:txBody>
      </p:sp>
    </p:spTree>
    <p:extLst>
      <p:ext uri="{BB962C8B-B14F-4D97-AF65-F5344CB8AC3E}">
        <p14:creationId xmlns:p14="http://schemas.microsoft.com/office/powerpoint/2010/main" val="173591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065" y="759854"/>
            <a:ext cx="10367493" cy="5422005"/>
          </a:xfrm>
        </p:spPr>
        <p:txBody>
          <a:bodyPr/>
          <a:lstStyle/>
          <a:p>
            <a:pPr marL="0" indent="0">
              <a:buNone/>
            </a:pPr>
            <a:r>
              <a:rPr lang="en-IN" sz="2400" b="1" dirty="0"/>
              <a:t>Stage 6: Generation of bill of exchange</a:t>
            </a:r>
          </a:p>
          <a:p>
            <a:r>
              <a:rPr lang="en-IN" sz="2400" u="sng" dirty="0">
                <a:hlinkClick r:id="rId2"/>
              </a:rPr>
              <a:t>A Bill of Exchange</a:t>
            </a:r>
            <a:r>
              <a:rPr lang="en-IN" sz="2400" dirty="0"/>
              <a:t> is generated after consideration of the documents mentioned above, and is commonly known as the ‘Documentary Bill of Exchange’. This Bill of Exchange can be of two types:</a:t>
            </a:r>
          </a:p>
          <a:p>
            <a:pPr lvl="0"/>
            <a:r>
              <a:rPr lang="en-IN" sz="2400" b="1" dirty="0"/>
              <a:t>Sight draft:</a:t>
            </a:r>
            <a:r>
              <a:rPr lang="en-IN" sz="2400" dirty="0"/>
              <a:t> The exporter instructs the bank to hand over the entire relevant documents only after receipt of payment from the importer.</a:t>
            </a:r>
          </a:p>
          <a:p>
            <a:pPr lvl="0"/>
            <a:r>
              <a:rPr lang="en-IN" sz="2400" b="1" dirty="0" err="1"/>
              <a:t>Usance</a:t>
            </a:r>
            <a:r>
              <a:rPr lang="en-IN" sz="2400" b="1" dirty="0"/>
              <a:t> draft:</a:t>
            </a:r>
            <a:r>
              <a:rPr lang="en-IN" sz="2400" dirty="0"/>
              <a:t> The exporter instructs the bank to hand over the entire relevant documents to the importer after the acceptance of the bill of exchange.</a:t>
            </a:r>
          </a:p>
          <a:p>
            <a:pPr marL="0" indent="0">
              <a:buNone/>
            </a:pPr>
            <a:endParaRPr lang="en-IN" sz="2400" dirty="0"/>
          </a:p>
        </p:txBody>
      </p:sp>
    </p:spTree>
    <p:extLst>
      <p:ext uri="{BB962C8B-B14F-4D97-AF65-F5344CB8AC3E}">
        <p14:creationId xmlns:p14="http://schemas.microsoft.com/office/powerpoint/2010/main" val="3213350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307" y="708338"/>
            <a:ext cx="9890975" cy="5537916"/>
          </a:xfrm>
        </p:spPr>
        <p:txBody>
          <a:bodyPr>
            <a:normAutofit/>
          </a:bodyPr>
          <a:lstStyle/>
          <a:p>
            <a:pPr marL="0" indent="0">
              <a:buNone/>
            </a:pPr>
            <a:r>
              <a:rPr lang="en-IN" sz="2400" b="1" dirty="0"/>
              <a:t>Stage 7: Furnishing of indemnity bond</a:t>
            </a:r>
          </a:p>
          <a:p>
            <a:pPr algn="just"/>
            <a:r>
              <a:rPr lang="en-IN" sz="2400" dirty="0"/>
              <a:t>An exporter can receive payment immediately from the bank by furnishing an indemnity bond. As per the bond, the exporter has to give an undertaking to the bank that the said exporter will indemnify the bank in case of non-receipt of payment from the importer’s bank, along with interest imposable for such default.</a:t>
            </a:r>
          </a:p>
          <a:p>
            <a:pPr marL="0" indent="0">
              <a:buNone/>
            </a:pPr>
            <a:r>
              <a:rPr lang="en-IN" sz="2400" b="1" dirty="0"/>
              <a:t>Stage 8: Realisation of payment</a:t>
            </a:r>
          </a:p>
          <a:p>
            <a:pPr algn="just"/>
            <a:r>
              <a:rPr lang="en-IN" sz="2400" dirty="0"/>
              <a:t>After the importer’s bank receives the documentary bill of exchange, it releases the funds for payment. Payment is released in both cases of sight draft or </a:t>
            </a:r>
            <a:r>
              <a:rPr lang="en-IN" sz="2400" dirty="0" err="1"/>
              <a:t>usance</a:t>
            </a:r>
            <a:r>
              <a:rPr lang="en-IN" sz="2400" dirty="0"/>
              <a:t> draft. The exporter’s bank receives the payment from the importer’s bank, and the account of the exporter is credited.</a:t>
            </a:r>
          </a:p>
          <a:p>
            <a:pPr marL="0" indent="0" algn="just">
              <a:buNone/>
            </a:pPr>
            <a:endParaRPr lang="en-IN" sz="2400" dirty="0"/>
          </a:p>
        </p:txBody>
      </p:sp>
    </p:spTree>
    <p:extLst>
      <p:ext uri="{BB962C8B-B14F-4D97-AF65-F5344CB8AC3E}">
        <p14:creationId xmlns:p14="http://schemas.microsoft.com/office/powerpoint/2010/main" val="2320717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8642" y="708338"/>
            <a:ext cx="9942490" cy="5473521"/>
          </a:xfrm>
        </p:spPr>
        <p:txBody>
          <a:bodyPr/>
          <a:lstStyle/>
          <a:p>
            <a:pPr marL="0" indent="0" algn="just">
              <a:buNone/>
            </a:pPr>
            <a:r>
              <a:rPr lang="en-IN" sz="2000" b="1" dirty="0"/>
              <a:t>Stage 9: Submission of Exchange Control Declaration (GR) form</a:t>
            </a:r>
          </a:p>
          <a:p>
            <a:pPr algn="just"/>
            <a:r>
              <a:rPr lang="en-IN" sz="2000" dirty="0"/>
              <a:t>After the receipt of the payment by the exporter, the GR form has to be submitted to the Reserve Bank of India (RBI). The exporter’s bank discloses the relevant facts in the form, about the transaction of export just concluded by the exporter, and submits it to RBI. The RBI verifies the disclosed facts in the form, and if the facts are found to be correct, it closes the export transaction as completed.</a:t>
            </a:r>
          </a:p>
          <a:p>
            <a:pPr marL="0" indent="0" algn="just">
              <a:buNone/>
            </a:pPr>
            <a:r>
              <a:rPr lang="en-IN" sz="2000" b="1" dirty="0"/>
              <a:t>Stage 10: Incentive for export</a:t>
            </a:r>
          </a:p>
          <a:p>
            <a:pPr algn="just"/>
            <a:r>
              <a:rPr lang="en-IN" sz="2000" dirty="0"/>
              <a:t>If the exporter is eligible to receive an incentive for the export made, they have to submit a claim in this regard to the appropriate authority. The application for such an incentive must be accompanied by the relevant documents and the bank certificate</a:t>
            </a:r>
            <a:r>
              <a:rPr lang="en-IN" sz="2000" dirty="0" smtClean="0"/>
              <a:t>.</a:t>
            </a:r>
            <a:endParaRPr lang="en-IN" dirty="0" smtClean="0"/>
          </a:p>
          <a:p>
            <a:pPr marL="0" indent="0" algn="just">
              <a:buNone/>
            </a:pPr>
            <a:r>
              <a:rPr lang="en-IN" sz="2000" dirty="0" smtClean="0"/>
              <a:t>This </a:t>
            </a:r>
            <a:r>
              <a:rPr lang="en-IN" sz="2000" dirty="0"/>
              <a:t>concludes the various stages of post-shipment banking activities in the export business.</a:t>
            </a:r>
          </a:p>
          <a:p>
            <a:pPr marL="0" indent="0">
              <a:buNone/>
            </a:pPr>
            <a:endParaRPr lang="en-IN" dirty="0"/>
          </a:p>
        </p:txBody>
      </p:sp>
    </p:spTree>
    <p:extLst>
      <p:ext uri="{BB962C8B-B14F-4D97-AF65-F5344CB8AC3E}">
        <p14:creationId xmlns:p14="http://schemas.microsoft.com/office/powerpoint/2010/main" val="1874768252"/>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docProps/app.xml><?xml version="1.0" encoding="utf-8"?>
<Properties xmlns="http://schemas.openxmlformats.org/officeDocument/2006/extended-properties" xmlns:vt="http://schemas.openxmlformats.org/officeDocument/2006/docPropsVTypes">
  <Template>TM03457515[[fn=View]]</Template>
  <TotalTime>17</TotalTime>
  <Words>772</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Schoolbook</vt:lpstr>
      <vt:lpstr>Wingdings 2</vt:lpstr>
      <vt:lpstr>View</vt:lpstr>
      <vt:lpstr>PowerPoint Presentation</vt:lpstr>
      <vt:lpstr>Steps or Procedure for Post shipment finance: </vt:lpstr>
      <vt:lpstr>PowerPoint Presentation</vt:lpstr>
      <vt:lpstr>PowerPoint Presentation</vt:lpstr>
      <vt:lpstr>Stage : 3 contin…..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Steps or Procedure for Post shipment finance: </dc:title>
  <dc:creator>Dell</dc:creator>
  <cp:lastModifiedBy>Dell</cp:lastModifiedBy>
  <cp:revision>5</cp:revision>
  <dcterms:created xsi:type="dcterms:W3CDTF">2023-02-06T05:27:57Z</dcterms:created>
  <dcterms:modified xsi:type="dcterms:W3CDTF">2023-02-06T05:55:14Z</dcterms:modified>
</cp:coreProperties>
</file>